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26"/>
  </p:notesMasterIdLst>
  <p:sldIdLst>
    <p:sldId id="256" r:id="rId2"/>
    <p:sldId id="257" r:id="rId3"/>
    <p:sldId id="281" r:id="rId4"/>
    <p:sldId id="261" r:id="rId5"/>
    <p:sldId id="259" r:id="rId6"/>
    <p:sldId id="260" r:id="rId7"/>
    <p:sldId id="280" r:id="rId8"/>
    <p:sldId id="263" r:id="rId9"/>
    <p:sldId id="264" r:id="rId10"/>
    <p:sldId id="265" r:id="rId11"/>
    <p:sldId id="282" r:id="rId12"/>
    <p:sldId id="267" r:id="rId13"/>
    <p:sldId id="268" r:id="rId14"/>
    <p:sldId id="269" r:id="rId15"/>
    <p:sldId id="270" r:id="rId16"/>
    <p:sldId id="271" r:id="rId17"/>
    <p:sldId id="283" r:id="rId18"/>
    <p:sldId id="273" r:id="rId19"/>
    <p:sldId id="284" r:id="rId20"/>
    <p:sldId id="28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730A8A-DAB2-4812-A0B8-2B5B2A08B592}" v="66" dt="2018-09-07T03:10:11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6983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5156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017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9430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9175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8383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6F6F6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5285" y="100940"/>
            <a:ext cx="1364583" cy="386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bg>
      <p:bgPr>
        <a:solidFill>
          <a:srgbClr val="FFFFFF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5285" y="100940"/>
            <a:ext cx="1364583" cy="386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>
            <a:off x="0" y="0"/>
            <a:ext cx="3927900" cy="5143500"/>
          </a:xfrm>
          <a:prstGeom prst="rect">
            <a:avLst/>
          </a:prstGeom>
          <a:gradFill>
            <a:gsLst>
              <a:gs pos="0">
                <a:srgbClr val="000416">
                  <a:alpha val="64313"/>
                </a:srgbClr>
              </a:gs>
              <a:gs pos="29000">
                <a:srgbClr val="000416">
                  <a:alpha val="64313"/>
                </a:srgbClr>
              </a:gs>
              <a:gs pos="85000">
                <a:srgbClr val="000416">
                  <a:alpha val="0"/>
                </a:srgbClr>
              </a:gs>
              <a:gs pos="100000">
                <a:srgbClr val="000416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75018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7F9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51A7F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375018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E5F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E5F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E5F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rgbClr val="5E5F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rgbClr val="5E5F6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291713" y="4845623"/>
            <a:ext cx="312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05285" y="100940"/>
            <a:ext cx="1364583" cy="386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 rot="10800000" flipH="1">
            <a:off x="0" y="4984500"/>
            <a:ext cx="9144000" cy="1590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ello.ink" TargetMode="External"/><Relationship Id="rId3" Type="http://schemas.openxmlformats.org/officeDocument/2006/relationships/hyperlink" Target="https://wiki.hyperledger.org/projects/cello" TargetMode="External"/><Relationship Id="rId7" Type="http://schemas.openxmlformats.org/officeDocument/2006/relationships/hyperlink" Target="https://gerrit.hyperledger.org/r/#/admin/projects/cell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ira.hyperledger.org/projects/CE" TargetMode="External"/><Relationship Id="rId5" Type="http://schemas.openxmlformats.org/officeDocument/2006/relationships/hyperlink" Target="https://chat.hyperledger.org/channel/cello" TargetMode="External"/><Relationship Id="rId4" Type="http://schemas.openxmlformats.org/officeDocument/2006/relationships/hyperlink" Target="http://about:blank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328344" y="3725262"/>
            <a:ext cx="1687500" cy="452400"/>
          </a:xfrm>
          <a:prstGeom prst="rect">
            <a:avLst/>
          </a:prstGeom>
          <a:solidFill>
            <a:srgbClr val="030A1C">
              <a:alpha val="7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328350" y="2103525"/>
            <a:ext cx="4639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Hyperledger </a:t>
            </a:r>
            <a:r>
              <a:rPr lang="en-US" sz="4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Cello</a:t>
            </a:r>
            <a:endParaRPr sz="40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396494" y="2901101"/>
            <a:ext cx="4294039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endParaRPr sz="3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2"/>
          </p:nvPr>
        </p:nvSpPr>
        <p:spPr>
          <a:xfrm>
            <a:off x="396494" y="3803905"/>
            <a:ext cx="4092040" cy="74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Baohua Yang, Haitao Yue, Tong Li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May, 2018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ja-JP" altLang="en-US"/>
              <a:t>主要特性</a:t>
            </a:r>
            <a:endParaRPr lang="en-US" sz="32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ja-JP" altLang="en-US"/>
              <a:t>支持监控和分析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000"/>
              <a:t>链状态</a:t>
            </a:r>
            <a:endParaRPr lang="en-US" sz="10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000"/>
              <a:t>系统利用率(旧版本)</a:t>
            </a:r>
            <a:endParaRPr lang="en-US" sz="10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000"/>
              <a:t>网络延时(旧版本)</a:t>
            </a:r>
            <a:endParaRPr lang="en-US" sz="1000" dirty="0"/>
          </a:p>
          <a:p>
            <a:pPr marL="285750" marR="0" lvl="0" indent="-2857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000"/>
              <a:t>日志消息</a:t>
            </a:r>
            <a:r>
              <a:rPr lang="en-US" sz="1000" dirty="0"/>
              <a:t>(</a:t>
            </a:r>
            <a:r>
              <a:rPr lang="ja-JP" altLang="en-US" sz="1000"/>
              <a:t>旧版本</a:t>
            </a:r>
            <a:r>
              <a:rPr lang="en-US" sz="1000" dirty="0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000"/>
              <a:t>链码操作分析(旧版本)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000"/>
              <a:t>链码多版本的安装，实例化，使用</a:t>
            </a:r>
          </a:p>
        </p:txBody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3502" y="290414"/>
            <a:ext cx="2291738" cy="106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3502" y="1480798"/>
            <a:ext cx="2489056" cy="10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3502" y="2908609"/>
            <a:ext cx="2496620" cy="116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 descr="A screenshot of a cell phone&#10;&#10;Description generated with very high confidence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6944198" y="753619"/>
            <a:ext cx="2081246" cy="154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80626" y="2622401"/>
            <a:ext cx="2124856" cy="145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7F9"/>
              </a:buClr>
              <a:buSzPts val="600"/>
              <a:buFont typeface="Helvetica Neue"/>
              <a:buNone/>
            </a:pPr>
            <a:r>
              <a:rPr lang="ja-JP" altLang="en-US" sz="2400" b="1">
                <a:solidFill>
                  <a:srgbClr val="51A7F9"/>
                </a:solidFill>
                <a:latin typeface="Helvetica Neue"/>
                <a:sym typeface="Helvetica Neue"/>
              </a:rPr>
              <a:t>主要内容</a:t>
            </a: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sym typeface="Helvetica Neue"/>
              </a:rPr>
              <a:t>什么是</a:t>
            </a:r>
            <a:r>
              <a:rPr lang="ja-JP" altLang="en-US" sz="1800">
                <a:solidFill>
                  <a:srgbClr val="5E5F64"/>
                </a:solidFill>
              </a:rPr>
              <a:t>cello</a:t>
            </a:r>
            <a:endParaRPr lang="en-US" sz="1800"/>
          </a:p>
          <a:p>
            <a:pPr marL="171450" indent="-171450"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chemeClr val="bg1"/>
                </a:solidFill>
                <a:latin typeface="Helvetica Neue"/>
                <a:sym typeface="Helvetica Neue"/>
              </a:rPr>
              <a:t>主要特性</a:t>
            </a:r>
            <a:endParaRPr sz="1800">
              <a:solidFill>
                <a:schemeClr val="bg1"/>
              </a:solidFill>
              <a:latin typeface="Helvetica Neue"/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Char char="•"/>
            </a:pPr>
            <a:r>
              <a:rPr lang="ja-JP" altLang="en-US" sz="1800" b="1">
                <a:solidFill>
                  <a:schemeClr val="accent1"/>
                </a:solidFill>
                <a:latin typeface="Helvetica Neue"/>
              </a:rPr>
              <a:t>架构和设计</a:t>
            </a:r>
            <a:endParaRPr lang="ja-JP" altLang="en-US" sz="1800" b="1">
              <a:solidFill>
                <a:schemeClr val="accent1"/>
              </a:solidFill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sym typeface="Helvetica Neue"/>
              </a:rPr>
              <a:t>路线图</a:t>
            </a:r>
            <a:endParaRPr lang="en-US" sz="1800" dirty="0">
              <a:solidFill>
                <a:srgbClr val="5E5F64"/>
              </a:solidFill>
              <a:latin typeface="Helvetica Neue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ea typeface="Helvetica Neue"/>
                <a:cs typeface="Helvetica Neue"/>
              </a:rPr>
              <a:t>部署和使用</a:t>
            </a:r>
            <a:endParaRPr lang="en-US" sz="1800" b="0" i="0" u="none" strike="noStrike" cap="none" dirty="0">
              <a:solidFill>
                <a:srgbClr val="5E5F64"/>
              </a:solidFill>
              <a:latin typeface="Helvetica Neue"/>
              <a:ea typeface="Helvetica Neue"/>
              <a:cs typeface="Helvetica Neue"/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ea typeface="Helvetica Neue"/>
                <a:cs typeface="Helvetica Neue"/>
              </a:rPr>
              <a:t>如何贡献代码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5E5F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sz="1800" b="0" i="0" u="none" strike="noStrike" cap="none" dirty="0">
              <a:solidFill>
                <a:srgbClr val="5E5F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6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架构设计</a:t>
            </a:r>
            <a:endParaRPr lang="en-US" sz="32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ja-JP" altLang="en-US"/>
              <a:t>层</a:t>
            </a: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前端控制台</a:t>
            </a:r>
            <a:endParaRPr lang="en-US" sz="1800" b="0" i="0" u="none" strike="noStrike" cap="none">
              <a:latin typeface="Arial"/>
              <a:ea typeface="Arial"/>
              <a:cs typeface="Arial"/>
            </a:endParaRPr>
          </a:p>
          <a:p>
            <a:pPr marL="342900" marR="0" lvl="0" indent="-3429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/>
              <a:t>Restful</a:t>
            </a:r>
            <a:r>
              <a:rPr lang="ja-JP" altLang="en-US" sz="1800"/>
              <a:t>接口</a:t>
            </a:r>
            <a:endParaRPr lang="en-US" sz="1800" b="0" i="0" u="none" strike="noStrike" cap="none" dirty="0">
              <a:latin typeface="Arial"/>
              <a:ea typeface="Arial"/>
              <a:cs typeface="Arial"/>
            </a:endParaRPr>
          </a:p>
          <a:p>
            <a:pPr marL="342900" indent="-342900">
              <a:spcBef>
                <a:spcPts val="16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核心层，业务流程实现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代理层</a:t>
            </a: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ja-JP" altLang="en-US" sz="1800"/>
              <a:t>各种基础设施的驱动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br>
              <a:rPr lang="en-US" sz="2400" b="0" i="0" u="none" strike="noStrike" cap="none" dirty="0">
                <a:latin typeface="Arial"/>
                <a:ea typeface="Arial"/>
                <a:cs typeface="Arial"/>
              </a:rPr>
            </a:b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997" y="1433775"/>
            <a:ext cx="4192124" cy="27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ja-JP" altLang="en-US"/>
              <a:t>架构设计</a:t>
            </a:r>
            <a:endParaRPr lang="en-US" sz="3200" b="0" i="0" u="none" strike="noStrike" cap="none" dirty="0">
              <a:latin typeface="Arial"/>
              <a:ea typeface="Arial"/>
              <a:cs typeface="Arial"/>
            </a:endParaRPr>
          </a:p>
        </p:txBody>
      </p:sp>
      <p:sp>
        <p:nvSpPr>
          <p:cNvPr id="176" name="Google Shape;176;p19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buClr>
                <a:schemeClr val="dk2"/>
              </a:buClr>
              <a:buSzPts val="2400"/>
              <a:buNone/>
            </a:pPr>
            <a:r>
              <a:rPr lang="ja-JP" altLang="en-US"/>
              <a:t>控制台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6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/>
              <a:t>React</a:t>
            </a:r>
            <a:r>
              <a:rPr lang="ja-JP" altLang="en-US" sz="1800"/>
              <a:t>前端框架</a:t>
            </a:r>
            <a:r>
              <a:rPr lang="en-US" sz="1800"/>
              <a:t>, antd</a:t>
            </a:r>
            <a:r>
              <a:rPr lang="ja-JP" altLang="en-US" sz="1800"/>
              <a:t>的控件</a:t>
            </a:r>
            <a:endParaRPr lang="en-US" sz="1800" dirty="0"/>
          </a:p>
          <a:p>
            <a:pPr marL="342900" marR="0" lvl="0" indent="-3429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ja-JP" altLang="en-US" sz="1800"/>
              <a:t>管理员控制台</a:t>
            </a:r>
            <a:endParaRPr lang="en-US" sz="1800" dirty="0"/>
          </a:p>
          <a:p>
            <a:pPr marL="3429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用户控制台</a:t>
            </a:r>
            <a:endParaRPr/>
          </a:p>
          <a:p>
            <a:pPr marL="342900" marR="0" lvl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en-US" sz="1800" b="0" i="0" u="none" strike="noStrike" cap="none"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br>
              <a:rPr lang="en-US" sz="2400" b="0" i="0" u="none" strike="noStrike" cap="none" dirty="0">
                <a:latin typeface="Arial"/>
                <a:ea typeface="Arial"/>
                <a:cs typeface="Arial"/>
              </a:rPr>
            </a:b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8302" y="863029"/>
            <a:ext cx="3452540" cy="207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8302" y="3320417"/>
            <a:ext cx="2853049" cy="132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ja-JP" altLang="en-US"/>
              <a:t>架构设计</a:t>
            </a:r>
            <a:endParaRPr lang="en-US" sz="32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API</a:t>
            </a:r>
            <a:r>
              <a:rPr lang="ja-JP" altLang="en-US"/>
              <a:t>层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使用Flask作为轻量级API框架</a:t>
            </a:r>
            <a:endParaRPr lang="en-US" sz="1800" dirty="0"/>
          </a:p>
          <a:p>
            <a:pPr marL="342900" indent="-342900">
              <a:spcBef>
                <a:spcPts val="16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Cluster APIs: </a:t>
            </a:r>
            <a:r>
              <a:rPr lang="ja-JP" altLang="en-US" sz="1800"/>
              <a:t>申请</a:t>
            </a:r>
            <a:r>
              <a:rPr lang="en-US" sz="1800"/>
              <a:t>，</a:t>
            </a:r>
            <a:r>
              <a:rPr lang="ja-JP" altLang="en-US" sz="1800"/>
              <a:t>释放</a:t>
            </a:r>
            <a:r>
              <a:rPr lang="en-US" sz="1800"/>
              <a:t>，</a:t>
            </a:r>
            <a:r>
              <a:rPr lang="ja-JP" altLang="en-US" sz="1800"/>
              <a:t>启动</a:t>
            </a:r>
            <a:r>
              <a:rPr lang="en-US" sz="1800"/>
              <a:t>，</a:t>
            </a:r>
            <a:r>
              <a:rPr lang="ja-JP" altLang="en-US" sz="1800"/>
              <a:t>停止</a:t>
            </a:r>
            <a:r>
              <a:rPr lang="en-US" sz="1800"/>
              <a:t>，</a:t>
            </a:r>
            <a:r>
              <a:rPr lang="ja-JP" altLang="en-US" sz="1800"/>
              <a:t>重启</a:t>
            </a:r>
            <a:r>
              <a:rPr lang="en-US" sz="1800"/>
              <a:t>，</a:t>
            </a:r>
            <a:r>
              <a:rPr lang="ja-JP" altLang="en-US" sz="1800"/>
              <a:t>列表</a:t>
            </a:r>
            <a:endParaRPr lang="en-US"/>
          </a:p>
          <a:p>
            <a:pPr marL="342900" indent="-342900">
              <a:lnSpc>
                <a:spcPct val="114999"/>
              </a:lnSpc>
              <a:spcBef>
                <a:spcPts val="16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Host APIs:</a:t>
            </a:r>
            <a:r>
              <a:rPr lang="en-US" sz="1800"/>
              <a:t> </a:t>
            </a:r>
            <a:r>
              <a:rPr lang="ja-JP" altLang="en-US" sz="1800"/>
              <a:t>创建，删除，填充</a:t>
            </a:r>
            <a:endParaRPr lang="en-US" sz="1800" b="0" i="0" u="none" strike="noStrike" cap="none">
              <a:latin typeface="Arial"/>
              <a:ea typeface="Arial"/>
              <a:cs typeface="Arial"/>
            </a:endParaRPr>
          </a:p>
          <a:p>
            <a:pPr marL="3429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br>
              <a:rPr lang="en-US" sz="2400" b="0" i="0" u="none" strike="noStrike" cap="none" dirty="0">
                <a:latin typeface="Arial"/>
                <a:ea typeface="Arial"/>
                <a:cs typeface="Arial"/>
              </a:rPr>
            </a:b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Architecture and Design</a:t>
            </a:r>
            <a:endParaRPr sz="3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latin typeface="Arial"/>
                <a:ea typeface="Arial"/>
                <a:cs typeface="Arial"/>
                <a:sym typeface="Arial"/>
              </a:rPr>
              <a:t>Core </a:t>
            </a:r>
            <a:r>
              <a:rPr lang="ja-JP" altLang="en-US"/>
              <a:t>层</a:t>
            </a: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编排资源池中的区块链</a:t>
            </a:r>
            <a:endParaRPr lang="en-US" sz="1800"/>
          </a:p>
          <a:p>
            <a:pPr marL="342900" marR="0" lvl="0" indent="-3429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收集日志，时间，运行状态数据</a:t>
            </a:r>
            <a:endParaRPr lang="en-US" sz="1800" dirty="0"/>
          </a:p>
          <a:p>
            <a:pPr marL="3429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/>
              <a:t>Cello-analytics</a:t>
            </a:r>
            <a:r>
              <a:rPr lang="ja-JP" altLang="en-US" sz="1800"/>
              <a:t>将对数据进行分析</a:t>
            </a:r>
            <a:endParaRPr lang="en-US" sz="1800" b="0" i="0" u="none" strike="noStrike" cap="none"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br>
              <a:rPr lang="en-US" sz="2400" b="0" i="0" u="none" strike="noStrike" cap="none" dirty="0">
                <a:latin typeface="Arial"/>
                <a:ea typeface="Arial"/>
                <a:cs typeface="Arial"/>
              </a:rPr>
            </a:b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Architecture and Design</a:t>
            </a:r>
            <a:endParaRPr sz="3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Agent layer</a:t>
            </a: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每种类型的资源集群是一个</a:t>
            </a:r>
            <a:r>
              <a:rPr lang="en-US" sz="1800"/>
              <a:t>“</a:t>
            </a:r>
            <a:r>
              <a:rPr lang="ja-JP" altLang="en-US" sz="1800"/>
              <a:t>主机</a:t>
            </a:r>
            <a:r>
              <a:rPr lang="en-US" sz="1800"/>
              <a:t>”</a:t>
            </a:r>
            <a:endParaRPr lang="en-US" sz="1800" dirty="0"/>
          </a:p>
          <a:p>
            <a:pPr marL="342900" indent="-342900">
              <a:spcBef>
                <a:spcPts val="16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Docker/Swarm: </a:t>
            </a:r>
            <a:r>
              <a:rPr lang="ja-JP" altLang="en-US" sz="1800"/>
              <a:t>使用标准的</a:t>
            </a:r>
            <a:r>
              <a:rPr lang="en-US" sz="1800"/>
              <a:t>docker</a:t>
            </a:r>
            <a:r>
              <a:rPr lang="ja-JP" altLang="en-US" sz="1800"/>
              <a:t>接口</a:t>
            </a:r>
            <a:endParaRPr lang="en-US" sz="1800" b="0" i="0" u="none" strike="noStrike" cap="none">
              <a:latin typeface="Arial"/>
              <a:ea typeface="Arial"/>
              <a:cs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/>
              <a:t>vSphere: </a:t>
            </a:r>
            <a:r>
              <a:rPr lang="ja-JP" altLang="en-US" sz="1800"/>
              <a:t>使用标准的</a:t>
            </a:r>
            <a:r>
              <a:rPr lang="en-US" sz="1800"/>
              <a:t>vSphere</a:t>
            </a:r>
            <a:r>
              <a:rPr lang="ja-JP" altLang="en-US" sz="1800"/>
              <a:t>接口</a:t>
            </a:r>
            <a:endParaRPr lang="en-US" sz="1800"/>
          </a:p>
          <a:p>
            <a:pPr marL="342900" indent="-342900">
              <a:spcBef>
                <a:spcPts val="16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Kubernetes: </a:t>
            </a:r>
            <a:r>
              <a:rPr lang="ja-JP" altLang="en-US" sz="1800"/>
              <a:t>使用</a:t>
            </a:r>
            <a:r>
              <a:rPr lang="en-US" sz="1800"/>
              <a:t>kubernetes python sdk</a:t>
            </a:r>
            <a:endParaRPr lang="en-US"/>
          </a:p>
          <a:p>
            <a:pPr marL="342900" marR="0" lvl="0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br>
              <a:rPr lang="en-US" sz="2400" b="0" i="0" u="none" strike="noStrike" cap="none" dirty="0">
                <a:latin typeface="Arial"/>
                <a:ea typeface="Arial"/>
                <a:cs typeface="Arial"/>
              </a:rPr>
            </a:b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7F9"/>
              </a:buClr>
              <a:buSzPts val="600"/>
              <a:buFont typeface="Helvetica Neue"/>
              <a:buNone/>
            </a:pPr>
            <a:r>
              <a:rPr lang="ja-JP" altLang="en-US" sz="2400" b="1">
                <a:solidFill>
                  <a:srgbClr val="51A7F9"/>
                </a:solidFill>
                <a:latin typeface="Helvetica Neue"/>
                <a:sym typeface="Helvetica Neue"/>
              </a:rPr>
              <a:t>主要内容</a:t>
            </a: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sym typeface="Helvetica Neue"/>
              </a:rPr>
              <a:t>什么是</a:t>
            </a:r>
            <a:r>
              <a:rPr lang="ja-JP" altLang="en-US" sz="1800">
                <a:solidFill>
                  <a:srgbClr val="5E5F64"/>
                </a:solidFill>
              </a:rPr>
              <a:t>cello</a:t>
            </a:r>
            <a:endParaRPr lang="en-US" sz="1800"/>
          </a:p>
          <a:p>
            <a:pPr marL="171450" indent="-171450"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chemeClr val="bg1"/>
                </a:solidFill>
                <a:latin typeface="Helvetica Neue"/>
                <a:sym typeface="Helvetica Neue"/>
              </a:rPr>
              <a:t>主要特性</a:t>
            </a:r>
            <a:endParaRPr sz="1800">
              <a:solidFill>
                <a:schemeClr val="bg1"/>
              </a:solidFill>
              <a:latin typeface="Helvetica Neue"/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Char char="•"/>
            </a:pPr>
            <a:r>
              <a:rPr lang="ja-JP" altLang="en-US" sz="1800">
                <a:solidFill>
                  <a:schemeClr val="bg1"/>
                </a:solidFill>
                <a:latin typeface="Helvetica Neue"/>
              </a:rPr>
              <a:t>架构和设计</a:t>
            </a:r>
            <a:endParaRPr lang="ja-JP" altLang="en-US" sz="1800">
              <a:solidFill>
                <a:schemeClr val="bg1"/>
              </a:solidFill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 b="1">
                <a:solidFill>
                  <a:schemeClr val="accent1"/>
                </a:solidFill>
                <a:latin typeface="Helvetica Neue"/>
                <a:sym typeface="Helvetica Neue"/>
              </a:rPr>
              <a:t>路线图</a:t>
            </a:r>
            <a:endParaRPr lang="en-US" sz="1800" b="1">
              <a:solidFill>
                <a:schemeClr val="accent1"/>
              </a:solidFill>
              <a:latin typeface="Helvetica Neue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ea typeface="Helvetica Neue"/>
                <a:cs typeface="Helvetica Neue"/>
              </a:rPr>
              <a:t>部署和使用</a:t>
            </a:r>
            <a:endParaRPr lang="en-US" sz="1800" b="0" i="0" u="none" strike="noStrike" cap="none" dirty="0">
              <a:solidFill>
                <a:srgbClr val="5E5F64"/>
              </a:solidFill>
              <a:latin typeface="Helvetica Neue"/>
              <a:ea typeface="Helvetica Neue"/>
              <a:cs typeface="Helvetica Neue"/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ea typeface="Helvetica Neue"/>
                <a:cs typeface="Helvetica Neue"/>
              </a:rPr>
              <a:t>如何贡献代码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5E5F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sz="1800" b="0" i="0" u="none" strike="noStrike" cap="none" dirty="0">
              <a:solidFill>
                <a:srgbClr val="5E5F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35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Roadmap</a:t>
            </a:r>
            <a:endParaRPr sz="3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32113" y="1455756"/>
            <a:ext cx="1872876" cy="147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Cello v0.6.0</a:t>
            </a:r>
            <a:endParaRPr/>
          </a:p>
          <a:p>
            <a:pPr marL="0" indent="0">
              <a:lnSpc>
                <a:spcPct val="100000"/>
              </a:lnSpc>
              <a:buSzPts val="1400"/>
            </a:pPr>
            <a:r>
              <a:rPr lang="ja-JP" altLang="en-US" sz="1200">
                <a:latin typeface="Times New Roman"/>
                <a:cs typeface="Times New Roman"/>
                <a:sym typeface="Times New Roman"/>
              </a:rPr>
              <a:t>支持</a:t>
            </a:r>
            <a:r>
              <a:rPr lang="ja-JP" altLang="en-US" sz="1200"/>
              <a:t>Fabric v0.6</a:t>
            </a:r>
            <a:endParaRPr lang="en-US" sz="120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SzPts val="1600"/>
            </a:pPr>
            <a:r>
              <a:rPr lang="ja-JP" altLang="en-US" sz="1200">
                <a:latin typeface="Times New Roman"/>
                <a:ea typeface="Times New Roman"/>
                <a:cs typeface="Times New Roman"/>
              </a:rPr>
              <a:t>支持Docker/Swarm</a:t>
            </a:r>
            <a:endParaRPr lang="ja-JP" altLang="en-US" sz="1200" b="0" i="0" u="none" strike="noStrike" cap="none">
              <a:latin typeface="Times New Roman"/>
              <a:ea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SzPts val="1600"/>
            </a:pPr>
            <a:r>
              <a:rPr lang="ja-JP" altLang="en-US" sz="1200">
                <a:latin typeface="Times New Roman"/>
                <a:ea typeface="Times New Roman"/>
                <a:cs typeface="Times New Roman"/>
              </a:rPr>
              <a:t>管理员控制面板</a:t>
            </a:r>
          </a:p>
          <a:p>
            <a:pPr marL="0" indent="0">
              <a:lnSpc>
                <a:spcPct val="100000"/>
              </a:lnSpc>
              <a:buSzPts val="1600"/>
            </a:pPr>
            <a:r>
              <a:rPr lang="ja-JP" altLang="en-US" sz="1200">
                <a:latin typeface="Times New Roman"/>
                <a:ea typeface="Times New Roman"/>
                <a:cs typeface="Times New Roman"/>
              </a:rPr>
              <a:t>系统监控</a:t>
            </a:r>
            <a:endParaRPr lang="ja-JP" altLang="en-US" sz="1200" dirty="0">
              <a:latin typeface="Times New Roman"/>
              <a:ea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SzPts val="1600"/>
            </a:pPr>
            <a:endParaRPr lang="en-US" sz="16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8646" y="3400746"/>
            <a:ext cx="9096836" cy="6267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5400" cap="flat" cmpd="sng">
            <a:solidFill>
              <a:srgbClr val="007F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32114" y="3975082"/>
            <a:ext cx="1500341" cy="402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June 2017</a:t>
            </a: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1836484" y="1455756"/>
            <a:ext cx="2210572" cy="147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Cello v0.7.0</a:t>
            </a:r>
            <a:endParaRPr/>
          </a:p>
          <a:p>
            <a:pPr>
              <a:buClr>
                <a:schemeClr val="dk2"/>
              </a:buClr>
              <a:buSzPts val="1400"/>
            </a:pPr>
            <a:r>
              <a:rPr lang="ja-JP" altLang="en-US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支持</a:t>
            </a:r>
            <a:r>
              <a:rPr lang="en-US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Fabric</a:t>
            </a:r>
            <a:r>
              <a:rPr lang="en-US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 v1.0</a:t>
            </a:r>
          </a:p>
          <a:p>
            <a:pPr>
              <a:buClr>
                <a:schemeClr val="dk2"/>
              </a:buClr>
              <a:buSzPts val="1400"/>
            </a:pPr>
            <a:r>
              <a:rPr lang="ja-JP" altLang="en-US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支持</a:t>
            </a:r>
            <a:r>
              <a:rPr lang="en-US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Ansible</a:t>
            </a:r>
            <a:r>
              <a:rPr lang="ja-JP" altLang="en-US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代理</a:t>
            </a:r>
          </a:p>
          <a:p>
            <a:pPr>
              <a:buClr>
                <a:schemeClr val="dk2"/>
              </a:buClr>
              <a:buSzPts val="1400"/>
            </a:pPr>
            <a:r>
              <a:rPr lang="ja-JP" altLang="en-US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用户控制台和</a:t>
            </a:r>
            <a:r>
              <a:rPr lang="en-US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api</a:t>
            </a:r>
          </a:p>
          <a:p>
            <a:pPr>
              <a:buClr>
                <a:schemeClr val="dk2"/>
              </a:buClr>
              <a:buSzPts val="1400"/>
            </a:pPr>
            <a:r>
              <a:rPr lang="ja-JP" altLang="en-US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支持</a:t>
            </a:r>
            <a:r>
              <a:rPr lang="en-US" sz="1200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vSphere</a:t>
            </a:r>
            <a:endParaRPr lang="en-US" sz="1200" dirty="0">
              <a:solidFill>
                <a:schemeClr val="lt2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1742479" y="4014752"/>
            <a:ext cx="1339475" cy="34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Dec 2017</a:t>
            </a: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3937275" y="1455750"/>
            <a:ext cx="2285100" cy="17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Cello v0.8.0</a:t>
            </a:r>
            <a:endParaRPr/>
          </a:p>
          <a:p>
            <a:pPr>
              <a:buClr>
                <a:schemeClr val="dk2"/>
              </a:buClr>
              <a:buSzPts val="1400"/>
            </a:pPr>
            <a:r>
              <a:rPr lang="ja-JP" alt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集成</a:t>
            </a:r>
            <a:r>
              <a:rPr lang="ja-JP" alt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blockchain explorer</a:t>
            </a:r>
          </a:p>
          <a:p>
            <a:pPr>
              <a:buClr>
                <a:schemeClr val="dk2"/>
              </a:buClr>
              <a:buSzPts val="1400"/>
            </a:pPr>
            <a:r>
              <a:rPr lang="ja-JP" alt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增强用户控制台</a:t>
            </a:r>
          </a:p>
          <a:p>
            <a:pPr>
              <a:buClr>
                <a:schemeClr val="dk2"/>
              </a:buClr>
              <a:buSzPts val="1400"/>
            </a:pPr>
            <a:r>
              <a:rPr lang="ja-JP" alt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支持kafaka模式</a:t>
            </a:r>
            <a:endParaRPr lang="ja-JP" altLang="en-US" dirty="0">
              <a:solidFill>
                <a:schemeClr val="lt2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buClr>
                <a:schemeClr val="dk2"/>
              </a:buClr>
              <a:buSzPts val="1400"/>
            </a:pPr>
            <a:r>
              <a:rPr lang="ja-JP" alt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自动编译image在docker hub</a:t>
            </a:r>
            <a:endParaRPr lang="ja-JP" altLang="en-US" dirty="0">
              <a:solidFill>
                <a:schemeClr val="lt2"/>
              </a:solidFill>
              <a:latin typeface="Times New Roman"/>
              <a:ea typeface="Times New Roman"/>
              <a:cs typeface="Times New Roman"/>
            </a:endParaRPr>
          </a:p>
          <a:p>
            <a:pPr>
              <a:buClr>
                <a:schemeClr val="dk2"/>
              </a:buClr>
              <a:buSzPts val="1400"/>
            </a:pPr>
            <a:r>
              <a:rPr lang="ja-JP" alt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支持x86, ppc64le, s390x</a:t>
            </a:r>
            <a:endParaRPr lang="ja-JP" altLang="en-US" dirty="0">
              <a:solidFill>
                <a:schemeClr val="lt2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3874481" y="4027470"/>
            <a:ext cx="1339475" cy="34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Mar 2018</a:t>
            </a: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046658" y="1451471"/>
            <a:ext cx="2784474" cy="154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Cello v0.9.0</a:t>
            </a:r>
            <a:endParaRPr/>
          </a:p>
          <a:p>
            <a:pPr>
              <a:buClr>
                <a:schemeClr val="dk2"/>
              </a:buClr>
              <a:buSzPts val="1400"/>
            </a:pPr>
            <a:r>
              <a:rPr lang="ja-JP" alt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集成</a:t>
            </a:r>
            <a:r>
              <a:rPr lang="ja-JP" alt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blockchain composer</a:t>
            </a:r>
          </a:p>
          <a:p>
            <a:pPr>
              <a:buClr>
                <a:schemeClr val="dk2"/>
              </a:buClr>
              <a:buSzPts val="1400"/>
            </a:pPr>
            <a:r>
              <a:rPr lang="ja-JP" alt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移除blockchain explorer, 其中功能在用户控制台实现</a:t>
            </a:r>
          </a:p>
          <a:p>
            <a:pPr>
              <a:buClr>
                <a:schemeClr val="dk2"/>
              </a:buClr>
              <a:buSzPts val="1400"/>
            </a:pPr>
            <a:r>
              <a:rPr lang="ja-JP" alt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重新设计用户控制台</a:t>
            </a:r>
          </a:p>
          <a:p>
            <a:pPr>
              <a:buClr>
                <a:schemeClr val="dk2"/>
              </a:buClr>
              <a:buSzPts val="1400"/>
            </a:pPr>
            <a:r>
              <a:rPr lang="ja-JP" alt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</a:rPr>
              <a:t>支持Kubernetes代理的网络部署</a:t>
            </a:r>
            <a:endParaRPr lang="ja-JP" altLang="en-US" dirty="0">
              <a:solidFill>
                <a:schemeClr val="lt2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6070588" y="4001275"/>
            <a:ext cx="1485394" cy="34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SzPts val="2000"/>
            </a:pPr>
            <a:r>
              <a:rPr lang="en-US" sz="2000">
                <a:solidFill>
                  <a:schemeClr val="lt2"/>
                </a:solidFill>
              </a:rPr>
              <a:t>Sep 2018</a:t>
            </a: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7F9"/>
              </a:buClr>
              <a:buSzPts val="600"/>
              <a:buFont typeface="Helvetica Neue"/>
              <a:buNone/>
            </a:pPr>
            <a:r>
              <a:rPr lang="ja-JP" altLang="en-US" sz="2400" b="1">
                <a:solidFill>
                  <a:srgbClr val="51A7F9"/>
                </a:solidFill>
                <a:latin typeface="Helvetica Neue"/>
                <a:sym typeface="Helvetica Neue"/>
              </a:rPr>
              <a:t>主要内容</a:t>
            </a: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sym typeface="Helvetica Neue"/>
              </a:rPr>
              <a:t>什么是</a:t>
            </a:r>
            <a:r>
              <a:rPr lang="ja-JP" altLang="en-US" sz="1800">
                <a:solidFill>
                  <a:srgbClr val="5E5F64"/>
                </a:solidFill>
              </a:rPr>
              <a:t>cello</a:t>
            </a:r>
            <a:endParaRPr lang="en-US" sz="1800"/>
          </a:p>
          <a:p>
            <a:pPr marL="171450" indent="-171450"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chemeClr val="bg1"/>
                </a:solidFill>
                <a:latin typeface="Helvetica Neue"/>
                <a:sym typeface="Helvetica Neue"/>
              </a:rPr>
              <a:t>主要特性</a:t>
            </a:r>
            <a:endParaRPr sz="1800">
              <a:solidFill>
                <a:schemeClr val="bg1"/>
              </a:solidFill>
              <a:latin typeface="Helvetica Neue"/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Char char="•"/>
            </a:pPr>
            <a:r>
              <a:rPr lang="ja-JP" altLang="en-US" sz="1800">
                <a:solidFill>
                  <a:schemeClr val="bg1"/>
                </a:solidFill>
                <a:latin typeface="Helvetica Neue"/>
              </a:rPr>
              <a:t>架构和设计</a:t>
            </a:r>
            <a:endParaRPr lang="ja-JP" altLang="en-US" sz="1800">
              <a:solidFill>
                <a:schemeClr val="bg1"/>
              </a:solidFill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>
                <a:solidFill>
                  <a:schemeClr val="bg1"/>
                </a:solidFill>
                <a:latin typeface="Helvetica Neue"/>
                <a:sym typeface="Helvetica Neue"/>
              </a:rPr>
              <a:t>路线图</a:t>
            </a:r>
            <a:endParaRPr lang="en-US" sz="1800">
              <a:solidFill>
                <a:schemeClr val="bg1"/>
              </a:solidFill>
              <a:latin typeface="Helvetica Neue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部署和使用</a:t>
            </a:r>
            <a:endParaRPr lang="en-US" sz="1800" b="1" i="0" u="none" strike="noStrike" cap="none">
              <a:solidFill>
                <a:schemeClr val="accent1"/>
              </a:solidFill>
              <a:latin typeface="Helvetica Neue"/>
              <a:ea typeface="Helvetica Neue"/>
              <a:cs typeface="Helvetica Neue"/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ea typeface="Helvetica Neue"/>
                <a:cs typeface="Helvetica Neue"/>
              </a:rPr>
              <a:t>如何贡献代码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5E5F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sz="1800" b="0" i="0" u="none" strike="noStrike" cap="none" dirty="0">
              <a:solidFill>
                <a:srgbClr val="5E5F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23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7F9"/>
              </a:buClr>
              <a:buSzPts val="600"/>
              <a:buFont typeface="Helvetica Neue"/>
              <a:buNone/>
            </a:pPr>
            <a:r>
              <a:rPr lang="ja-JP" altLang="en-US" sz="2400" b="1">
                <a:solidFill>
                  <a:srgbClr val="51A7F9"/>
                </a:solidFill>
                <a:sym typeface="Helvetica Neue"/>
              </a:rPr>
              <a:t>自我介绍</a:t>
            </a:r>
            <a:endParaRPr lang="ja-JP" altLang="en-US" sz="2400" b="1" dirty="0">
              <a:solidFill>
                <a:srgbClr val="51A7F9"/>
              </a:solidFill>
            </a:endParaRPr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14DAE-3E04-4F84-86ED-5E6924D78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岳海涛</a:t>
            </a:r>
            <a:endParaRPr lang="en-US" altLang="ja-JP"/>
          </a:p>
          <a:p>
            <a:pPr>
              <a:lnSpc>
                <a:spcPct val="114999"/>
              </a:lnSpc>
            </a:pPr>
            <a:r>
              <a:rPr lang="ja-JP" altLang="en-US"/>
              <a:t>IBM中国研究院</a:t>
            </a:r>
          </a:p>
          <a:p>
            <a:pPr>
              <a:lnSpc>
                <a:spcPct val="114999"/>
              </a:lnSpc>
            </a:pPr>
            <a:endParaRPr lang="ja-JP" altLang="en-US" dirty="0"/>
          </a:p>
          <a:p>
            <a:pPr marL="571500" indent="-342900">
              <a:lnSpc>
                <a:spcPct val="114999"/>
              </a:lnSpc>
              <a:buChar char="•"/>
            </a:pPr>
            <a:r>
              <a:rPr lang="ja-JP" altLang="en-US" sz="1600"/>
              <a:t>从事过Openstack相关开发工作</a:t>
            </a:r>
            <a:endParaRPr lang="ja-JP" altLang="en-US" dirty="0"/>
          </a:p>
          <a:p>
            <a:pPr marL="571500" indent="-342900">
              <a:lnSpc>
                <a:spcPct val="114999"/>
              </a:lnSpc>
              <a:buChar char="•"/>
            </a:pPr>
            <a:r>
              <a:rPr lang="ja-JP" altLang="en-US" sz="1600"/>
              <a:t>目前主要从事AI Vision相关工作</a:t>
            </a:r>
            <a:endParaRPr lang="ja-JP" altLang="en-US" sz="1600" dirty="0"/>
          </a:p>
          <a:p>
            <a:pPr marL="571500" indent="-342900">
              <a:lnSpc>
                <a:spcPct val="114999"/>
              </a:lnSpc>
              <a:buChar char="•"/>
            </a:pPr>
            <a:r>
              <a:rPr lang="ja-JP" altLang="en-US" sz="1600"/>
              <a:t>Hyperledger Cello项目的maintainer</a:t>
            </a:r>
            <a:endParaRPr lang="ja-JP" altLang="en-US" sz="1600" dirty="0"/>
          </a:p>
        </p:txBody>
      </p:sp>
      <p:pic>
        <p:nvPicPr>
          <p:cNvPr id="4" name="Picture 4" descr="A person sitting at a desk in front of a computer&#10;&#10;Description generated with very high confidence">
            <a:extLst>
              <a:ext uri="{FF2B5EF4-FFF2-40B4-BE49-F238E27FC236}">
                <a16:creationId xmlns:a16="http://schemas.microsoft.com/office/drawing/2014/main" id="{810A48F1-495F-448C-9A3B-218EDF05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53" y="1308847"/>
            <a:ext cx="1673039" cy="22232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7F9"/>
              </a:buClr>
              <a:buSzPts val="600"/>
              <a:buFont typeface="Helvetica Neue"/>
              <a:buNone/>
            </a:pPr>
            <a:r>
              <a:rPr lang="ja-JP" altLang="en-US" sz="2400" b="1">
                <a:solidFill>
                  <a:srgbClr val="51A7F9"/>
                </a:solidFill>
                <a:latin typeface="Helvetica Neue"/>
                <a:sym typeface="Helvetica Neue"/>
              </a:rPr>
              <a:t>主要内容</a:t>
            </a: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sym typeface="Helvetica Neue"/>
              </a:rPr>
              <a:t>什么是</a:t>
            </a:r>
            <a:r>
              <a:rPr lang="ja-JP" altLang="en-US" sz="1800">
                <a:solidFill>
                  <a:srgbClr val="5E5F64"/>
                </a:solidFill>
              </a:rPr>
              <a:t>cello</a:t>
            </a:r>
            <a:endParaRPr lang="en-US" sz="1800"/>
          </a:p>
          <a:p>
            <a:pPr marL="171450" indent="-171450"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chemeClr val="bg1"/>
                </a:solidFill>
                <a:latin typeface="Helvetica Neue"/>
                <a:sym typeface="Helvetica Neue"/>
              </a:rPr>
              <a:t>主要特性</a:t>
            </a:r>
            <a:endParaRPr sz="1800">
              <a:solidFill>
                <a:schemeClr val="bg1"/>
              </a:solidFill>
              <a:latin typeface="Helvetica Neue"/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Char char="•"/>
            </a:pPr>
            <a:r>
              <a:rPr lang="ja-JP" altLang="en-US" sz="1800">
                <a:solidFill>
                  <a:schemeClr val="bg1"/>
                </a:solidFill>
                <a:latin typeface="Helvetica Neue"/>
              </a:rPr>
              <a:t>架构和设计</a:t>
            </a:r>
            <a:endParaRPr lang="ja-JP" altLang="en-US" sz="1800">
              <a:solidFill>
                <a:schemeClr val="bg1"/>
              </a:solidFill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>
                <a:solidFill>
                  <a:schemeClr val="bg1"/>
                </a:solidFill>
                <a:latin typeface="Helvetica Neue"/>
                <a:sym typeface="Helvetica Neue"/>
              </a:rPr>
              <a:t>路线图</a:t>
            </a:r>
            <a:endParaRPr lang="en-US" sz="1800">
              <a:solidFill>
                <a:schemeClr val="bg1"/>
              </a:solidFill>
              <a:latin typeface="Helvetica Neue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>
                <a:solidFill>
                  <a:schemeClr val="bg1"/>
                </a:solidFill>
                <a:latin typeface="Helvetica Neue"/>
                <a:ea typeface="Helvetica Neue"/>
                <a:cs typeface="Helvetica Neue"/>
              </a:rPr>
              <a:t>部署和使用</a:t>
            </a:r>
            <a:endParaRPr lang="en-US" sz="1800" b="0" i="0" u="none" strike="noStrike" cap="none">
              <a:solidFill>
                <a:schemeClr val="bg1"/>
              </a:solidFill>
              <a:latin typeface="Helvetica Neue"/>
              <a:ea typeface="Helvetica Neue"/>
              <a:cs typeface="Helvetica Neue"/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</a:rPr>
              <a:t>如何贡献代码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5E5F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sz="1800" b="0" i="0" u="none" strike="noStrike" cap="none" dirty="0">
              <a:solidFill>
                <a:srgbClr val="5E5F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3783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ja-JP" altLang="en-US"/>
              <a:t>如何贡献代码</a:t>
            </a:r>
            <a:endParaRPr sz="3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7" descr="A screenshot of a cell phone&#10;&#10;Description generated with very high confidence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195069" y="1023740"/>
            <a:ext cx="4673607" cy="37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ja-JP" altLang="en-US"/>
              <a:t>如何贡献代码</a:t>
            </a:r>
            <a:endParaRPr lang="en-US" sz="32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ja-JP" altLang="en-US"/>
              <a:t>贡献者</a:t>
            </a:r>
            <a:endParaRPr lang="en-US" dirty="0"/>
          </a:p>
          <a:p>
            <a:pPr marL="285750" marR="0" lvl="0" indent="-1333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8" descr="A screenshot of a cell phone&#10;&#10;Description generated with high confidence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566214" y="1278964"/>
            <a:ext cx="3071379" cy="336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buClr>
                <a:schemeClr val="dk1"/>
              </a:buClr>
              <a:buSzPts val="3200"/>
              <a:buNone/>
            </a:pPr>
            <a:r>
              <a:rPr lang="ja-JP" altLang="en-US"/>
              <a:t>如何贡献代码</a:t>
            </a:r>
            <a:endParaRPr lang="en-US" dirty="0"/>
          </a:p>
        </p:txBody>
      </p:sp>
      <p:sp>
        <p:nvSpPr>
          <p:cNvPr id="258" name="Google Shape;258;p29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9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ja-JP" altLang="en-US"/>
              <a:t>渠道</a:t>
            </a:r>
            <a:endParaRPr lang="en-US" dirty="0"/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Wiki: </a:t>
            </a: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https://wiki.hyperledger.org/projects/cello</a:t>
            </a:r>
            <a:endParaRPr sz="14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Mail-list: </a:t>
            </a: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hyperledger-cello@lists.hyperledger.org </a:t>
            </a:r>
            <a:endParaRPr sz="14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RocketChat</a:t>
            </a:r>
            <a:r>
              <a:rPr lang="en-US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https://chat.hyperledger.org/channel/cello</a:t>
            </a:r>
            <a:endParaRPr sz="14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Jira Task Board: </a:t>
            </a: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https://jira.hyperledger.org/projects/CE</a:t>
            </a:r>
            <a:endParaRPr sz="14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Gerrit: </a:t>
            </a:r>
            <a:r>
              <a:rPr lang="en-US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https://gerrit.hyperledger.org/r/#/admin/projects/cello</a:t>
            </a:r>
            <a:endParaRPr sz="1400" b="0" i="0" u="none" strike="noStrike" cap="none">
              <a:solidFill>
                <a:schemeClr val="hlink"/>
              </a:solidFill>
              <a:latin typeface="Arial"/>
              <a:ea typeface="Arial"/>
              <a:cs typeface="Arial"/>
            </a:endParaRPr>
          </a:p>
          <a:p>
            <a:pPr marL="285750" indent="-285750">
              <a:lnSpc>
                <a:spcPct val="114999"/>
              </a:lnSpc>
              <a:spcBef>
                <a:spcPts val="1600"/>
              </a:spcBef>
              <a:buChar char="•"/>
            </a:pPr>
            <a:r>
              <a:rPr lang="en-US" sz="1400" dirty="0">
                <a:solidFill>
                  <a:srgbClr val="595959"/>
                </a:solidFill>
              </a:rPr>
              <a:t>Blog: </a:t>
            </a:r>
            <a:r>
              <a:rPr lang="en-US" sz="1400" u="sng" dirty="0">
                <a:solidFill>
                  <a:schemeClr val="hlink"/>
                </a:solidFill>
                <a:hlinkClick r:id="rId8"/>
              </a:rPr>
              <a:t>https://blog.cello.ink</a:t>
            </a:r>
            <a:endParaRPr lang="en-US" sz="1400" u="sng" dirty="0">
              <a:solidFill>
                <a:schemeClr val="hlink"/>
              </a:solidFill>
            </a:endParaRPr>
          </a:p>
          <a:p>
            <a:pPr marL="0" marR="0" lvl="0" indent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</a:pPr>
            <a:endParaRPr lang="en-US" b="0" i="0" strike="noStrike" cap="none">
              <a:solidFill>
                <a:srgbClr val="595959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7F9"/>
              </a:buClr>
              <a:buSzPts val="8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51A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Question?</a:t>
            </a:r>
            <a:endParaRPr sz="3200" b="1" i="0" u="none" strike="noStrike" cap="none">
              <a:solidFill>
                <a:srgbClr val="51A7F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3127" y="1114423"/>
            <a:ext cx="4509406" cy="238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3497" y="768279"/>
            <a:ext cx="648927" cy="59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 rotWithShape="1">
          <a:blip r:embed="rId5">
            <a:alphaModFix/>
          </a:blip>
          <a:srcRect r="72384"/>
          <a:stretch/>
        </p:blipFill>
        <p:spPr>
          <a:xfrm>
            <a:off x="3832553" y="1017725"/>
            <a:ext cx="599943" cy="48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6">
            <a:alphaModFix/>
          </a:blip>
          <a:srcRect r="71910"/>
          <a:stretch/>
        </p:blipFill>
        <p:spPr>
          <a:xfrm>
            <a:off x="3021085" y="2836095"/>
            <a:ext cx="586134" cy="58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7">
            <a:alphaModFix/>
          </a:blip>
          <a:srcRect r="77303"/>
          <a:stretch/>
        </p:blipFill>
        <p:spPr>
          <a:xfrm>
            <a:off x="4944779" y="3591597"/>
            <a:ext cx="507928" cy="48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8">
            <a:alphaModFix/>
          </a:blip>
          <a:srcRect b="7457"/>
          <a:stretch/>
        </p:blipFill>
        <p:spPr>
          <a:xfrm>
            <a:off x="5770351" y="696665"/>
            <a:ext cx="563141" cy="5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9470" y="2879203"/>
            <a:ext cx="1022693" cy="105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7F9"/>
              </a:buClr>
              <a:buSzPts val="600"/>
              <a:buFont typeface="Helvetica Neue"/>
              <a:buNone/>
            </a:pPr>
            <a:r>
              <a:rPr lang="ja-JP" altLang="en-US" sz="2400" b="1">
                <a:solidFill>
                  <a:srgbClr val="51A7F9"/>
                </a:solidFill>
                <a:latin typeface="Helvetica Neue"/>
                <a:sym typeface="Helvetica Neue"/>
              </a:rPr>
              <a:t>主要内容</a:t>
            </a: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Clr>
                <a:schemeClr val="accent6"/>
              </a:buClr>
              <a:buFont typeface="Arial"/>
              <a:buChar char="•"/>
            </a:pPr>
            <a:r>
              <a:rPr lang="ja-JP" altLang="en-US" sz="1800" b="1">
                <a:solidFill>
                  <a:schemeClr val="accent1"/>
                </a:solidFill>
                <a:latin typeface="Helvetica Neue"/>
                <a:sym typeface="Helvetica Neue"/>
              </a:rPr>
              <a:t>什么是</a:t>
            </a:r>
            <a:r>
              <a:rPr lang="ja-JP" altLang="en-US" sz="1800" b="1">
                <a:solidFill>
                  <a:schemeClr val="accent1"/>
                </a:solidFill>
              </a:rPr>
              <a:t>cello</a:t>
            </a:r>
            <a:endParaRPr lang="en-US" sz="1800" b="1">
              <a:solidFill>
                <a:schemeClr val="accent1"/>
              </a:solidFill>
            </a:endParaRPr>
          </a:p>
          <a:p>
            <a:pPr marL="171450" indent="-171450"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sym typeface="Helvetica Neue"/>
              </a:rPr>
              <a:t>主要特性</a:t>
            </a:r>
            <a:endParaRPr lang="ja-JP" altLang="en-US" sz="1800">
              <a:solidFill>
                <a:srgbClr val="5E5F64"/>
              </a:solidFill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</a:rPr>
              <a:t>架构和设计</a:t>
            </a:r>
            <a:endParaRPr lang="ja-JP" altLang="en-US" sz="1800">
              <a:solidFill>
                <a:srgbClr val="5E5F64"/>
              </a:solidFill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sym typeface="Helvetica Neue"/>
              </a:rPr>
              <a:t>路线图</a:t>
            </a:r>
            <a:endParaRPr lang="en-US" sz="1800" dirty="0">
              <a:solidFill>
                <a:srgbClr val="5E5F64"/>
              </a:solidFill>
              <a:latin typeface="Helvetica Neue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ea typeface="Helvetica Neue"/>
                <a:cs typeface="Helvetica Neue"/>
              </a:rPr>
              <a:t>部署和使用</a:t>
            </a:r>
            <a:endParaRPr lang="en-US" sz="1800" b="0" i="0" u="none" strike="noStrike" cap="none" dirty="0">
              <a:solidFill>
                <a:srgbClr val="5E5F64"/>
              </a:solidFill>
              <a:latin typeface="Helvetica Neue"/>
              <a:ea typeface="Helvetica Neue"/>
              <a:cs typeface="Helvetica Neue"/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ea typeface="Helvetica Neue"/>
                <a:cs typeface="Helvetica Neue"/>
              </a:rPr>
              <a:t>如何贡献代码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5E5F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sz="1800" b="0" i="0" u="none" strike="noStrike" cap="none" dirty="0">
              <a:solidFill>
                <a:srgbClr val="5E5F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243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ja-JP" altLang="en-US" dirty="0" err="1"/>
              <a:t>什么是</a:t>
            </a:r>
            <a:r>
              <a:rPr lang="en-US" dirty="0" err="1"/>
              <a:t>cello</a:t>
            </a:r>
            <a:endParaRPr lang="en-US" sz="3200" b="0" i="0" u="none" strike="noStrike" cap="none" dirty="0" err="1">
              <a:solidFill>
                <a:srgbClr val="333333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ja-JP" altLang="en-US" dirty="0" err="1"/>
              <a:t>历史简介</a:t>
            </a:r>
            <a:endParaRPr lang="en-US" dirty="0" err="1"/>
          </a:p>
          <a:p>
            <a:pPr marL="285750" marR="0" lvl="0" indent="-28575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/>
              <a:t>2017</a:t>
            </a:r>
            <a:r>
              <a:rPr lang="ja-JP" altLang="en-US" sz="1800"/>
              <a:t>年</a:t>
            </a:r>
            <a:r>
              <a:rPr lang="en-US" sz="1800" dirty="0"/>
              <a:t>1</a:t>
            </a:r>
            <a:r>
              <a:rPr lang="ja-JP" altLang="en-US" sz="1800"/>
              <a:t>月被接受为hyperledger项目</a:t>
            </a:r>
            <a:endParaRPr/>
          </a:p>
          <a:p>
            <a:pPr marL="285750" indent="-285750">
              <a:spcBef>
                <a:spcPts val="16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由IBM,Oracle,Vmware, Cloudsoft等公司的提交者提供支持和贡献</a:t>
            </a:r>
            <a:endParaRPr lang="en-US" sz="1800" b="0" i="0" u="none" strike="noStrike" cap="none" dirty="0">
              <a:latin typeface="Arial"/>
              <a:ea typeface="Arial"/>
              <a:cs typeface="Arial"/>
            </a:endParaRPr>
          </a:p>
          <a:p>
            <a:pPr marL="285750" indent="-285750">
              <a:lnSpc>
                <a:spcPct val="114999"/>
              </a:lnSpc>
              <a:spcBef>
                <a:spcPts val="16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/>
              <a:t>350+ </a:t>
            </a:r>
            <a:r>
              <a:rPr lang="ja-JP" altLang="en-US" sz="1800"/>
              <a:t>提交</a:t>
            </a:r>
            <a:endParaRPr/>
          </a:p>
          <a:p>
            <a:pPr marL="285750" indent="-285750">
              <a:lnSpc>
                <a:spcPct val="114999"/>
              </a:lnSpc>
              <a:spcBef>
                <a:spcPts val="1600"/>
              </a:spcBef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主要由</a:t>
            </a:r>
            <a:r>
              <a:rPr lang="en-US" sz="1800" dirty="0"/>
              <a:t>Python, </a:t>
            </a:r>
            <a:r>
              <a:rPr lang="en-US" sz="1800" dirty="0" err="1"/>
              <a:t>Javascript</a:t>
            </a:r>
            <a:r>
              <a:rPr lang="ja-JP" altLang="en-US" sz="1800"/>
              <a:t>实现</a:t>
            </a:r>
            <a:r>
              <a:rPr lang="en-US" sz="1800" dirty="0"/>
              <a:t>。</a:t>
            </a:r>
            <a:endParaRPr lang="en-US" sz="1800" b="0" i="0" u="none" strike="noStrike" cap="none" dirty="0"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ja-JP" altLang="en-US"/>
              <a:t>什么是cello</a:t>
            </a:r>
            <a:endParaRPr lang="en-US" sz="32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ja-JP" altLang="en-US"/>
              <a:t>区块链服务和运营</a:t>
            </a:r>
            <a:endParaRPr lang="en-US" dirty="0"/>
          </a:p>
          <a:p>
            <a:pPr marL="285750" marR="0" lvl="0" indent="-28575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降低了部署和管理区块链网络的门槛</a:t>
            </a:r>
            <a:endParaRPr lang="en-US" sz="1800"/>
          </a:p>
          <a:p>
            <a:pPr marL="285750" marR="0" lvl="0" indent="-28575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让开发者更专注于区块链应用的开发</a:t>
            </a:r>
            <a:endParaRPr lang="en-US" sz="1800" dirty="0"/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lang="ja-JP" altLang="en-US" sz="1800">
                <a:solidFill>
                  <a:srgbClr val="595959"/>
                </a:solidFill>
              </a:rPr>
              <a:t>从多个角度分析和监控网络活动</a:t>
            </a:r>
            <a:endParaRPr lang="en-US"/>
          </a:p>
          <a:p>
            <a:pPr marL="285750" marR="0" lvl="0" indent="-1333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3865" y="2396758"/>
            <a:ext cx="1594193" cy="199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ja-JP" altLang="en-US" dirty="0" err="1"/>
              <a:t>什么是</a:t>
            </a:r>
            <a:r>
              <a:rPr lang="en-US" dirty="0" err="1"/>
              <a:t>cello</a:t>
            </a:r>
            <a:endParaRPr lang="en-US" sz="3200" b="0" i="0" u="none" strike="noStrike" cap="none" dirty="0" err="1">
              <a:solidFill>
                <a:srgbClr val="333333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4488019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Arial"/>
              <a:buNone/>
            </a:pPr>
            <a:r>
              <a:rPr lang="en-US" sz="2000" b="0" i="0" u="none" strike="noStrike" cap="none" dirty="0">
                <a:latin typeface="Arial"/>
                <a:ea typeface="Arial"/>
                <a:cs typeface="Arial"/>
                <a:sym typeface="Arial"/>
              </a:rPr>
              <a:t>Cello</a:t>
            </a:r>
            <a:r>
              <a:rPr lang="ja-JP" altLang="en-US" sz="2000"/>
              <a:t>提供了哪些功能</a:t>
            </a:r>
            <a:endParaRPr lang="en-US" sz="2000"/>
          </a:p>
          <a:p>
            <a:pPr marL="285750" marR="0" lvl="0" indent="-28575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30"/>
              <a:buFont typeface="Arial"/>
              <a:buChar char="•"/>
            </a:pPr>
            <a:r>
              <a:rPr lang="ja-JP" altLang="en-US" sz="1500"/>
              <a:t>通过</a:t>
            </a:r>
            <a:r>
              <a:rPr lang="en-US" sz="1500" dirty="0"/>
              <a:t>cello</a:t>
            </a:r>
            <a:r>
              <a:rPr lang="ja-JP" altLang="en-US" sz="1500"/>
              <a:t>控制界面，可以快速的部署和管理多个区块链实例</a:t>
            </a:r>
          </a:p>
          <a:p>
            <a:pPr marL="285750" marR="0" lvl="0" indent="-28575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30"/>
              <a:buFont typeface="Arial"/>
              <a:buChar char="•"/>
            </a:pPr>
            <a:r>
              <a:rPr lang="ja-JP" altLang="en-US" sz="1500"/>
              <a:t>在各种资源池之间安排资源，包括（服务器和容器云)</a:t>
            </a:r>
            <a:endParaRPr lang="en-US" sz="1500" dirty="0"/>
          </a:p>
          <a:p>
            <a:pPr marL="285750" marR="0" lvl="0" indent="-28575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30"/>
              <a:buFont typeface="Arial"/>
              <a:buChar char="•"/>
            </a:pPr>
            <a:r>
              <a:rPr lang="ja-JP" altLang="en-US" sz="1500"/>
              <a:t>自动监控链健康状态</a:t>
            </a:r>
            <a:endParaRPr lang="en-US" sz="1500" dirty="0"/>
          </a:p>
          <a:p>
            <a:pPr marL="285750" marR="0" lvl="0" indent="-28575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30"/>
              <a:buFont typeface="Arial"/>
              <a:buChar char="•"/>
            </a:pPr>
            <a:r>
              <a:rPr lang="ja-JP" altLang="en-US" sz="1500"/>
              <a:t>分析链的运行状态/日志/数据</a:t>
            </a:r>
            <a:endParaRPr lang="en-US" sz="1500" b="0" i="0" u="none" strike="noStrike" cap="none" dirty="0"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Arial"/>
              <a:buNone/>
            </a:pPr>
            <a:endParaRPr sz="204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1870" y="1563438"/>
            <a:ext cx="4031968" cy="28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7F9"/>
              </a:buClr>
              <a:buSzPts val="600"/>
              <a:buFont typeface="Helvetica Neue"/>
              <a:buNone/>
            </a:pPr>
            <a:r>
              <a:rPr lang="ja-JP" altLang="en-US" sz="2400" b="1">
                <a:solidFill>
                  <a:srgbClr val="51A7F9"/>
                </a:solidFill>
                <a:latin typeface="Helvetica Neue"/>
                <a:sym typeface="Helvetica Neue"/>
              </a:rPr>
              <a:t>主要内容</a:t>
            </a: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sym typeface="Helvetica Neue"/>
              </a:rPr>
              <a:t>什么是</a:t>
            </a:r>
            <a:r>
              <a:rPr lang="ja-JP" altLang="en-US" sz="1800">
                <a:solidFill>
                  <a:srgbClr val="5E5F64"/>
                </a:solidFill>
              </a:rPr>
              <a:t>cello</a:t>
            </a:r>
            <a:endParaRPr lang="en-US" sz="1800"/>
          </a:p>
          <a:p>
            <a:pPr marL="171450" indent="-171450"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 b="1">
                <a:solidFill>
                  <a:schemeClr val="accent1"/>
                </a:solidFill>
                <a:latin typeface="Helvetica Neue"/>
                <a:sym typeface="Helvetica Neue"/>
              </a:rPr>
              <a:t>主要特性</a:t>
            </a:r>
            <a:endParaRPr sz="1800" b="1">
              <a:solidFill>
                <a:schemeClr val="accent1"/>
              </a:solidFill>
              <a:latin typeface="Helvetica Neue"/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</a:rPr>
              <a:t>架构和设计</a:t>
            </a:r>
            <a:endParaRPr lang="ja-JP" altLang="en-US" sz="1800">
              <a:solidFill>
                <a:srgbClr val="5E5F64"/>
              </a:solidFill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sym typeface="Helvetica Neue"/>
              </a:rPr>
              <a:t>路线图</a:t>
            </a:r>
            <a:endParaRPr lang="en-US" sz="1800" dirty="0">
              <a:solidFill>
                <a:srgbClr val="5E5F64"/>
              </a:solidFill>
              <a:latin typeface="Helvetica Neue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ea typeface="Helvetica Neue"/>
                <a:cs typeface="Helvetica Neue"/>
              </a:rPr>
              <a:t>部署和使用</a:t>
            </a:r>
            <a:endParaRPr lang="en-US" sz="1800" b="0" i="0" u="none" strike="noStrike" cap="none" dirty="0">
              <a:solidFill>
                <a:srgbClr val="5E5F64"/>
              </a:solidFill>
              <a:latin typeface="Helvetica Neue"/>
              <a:ea typeface="Helvetica Neue"/>
              <a:cs typeface="Helvetica Neue"/>
            </a:endParaRPr>
          </a:p>
          <a:p>
            <a:pPr marL="171450" indent="-171450">
              <a:lnSpc>
                <a:spcPct val="114999"/>
              </a:lnSpc>
              <a:spcBef>
                <a:spcPts val="1080"/>
              </a:spcBef>
              <a:buClr>
                <a:schemeClr val="accent6"/>
              </a:buClr>
              <a:buFont typeface="Arial"/>
              <a:buChar char="•"/>
            </a:pPr>
            <a:r>
              <a:rPr lang="ja-JP" altLang="en-US" sz="1800">
                <a:solidFill>
                  <a:srgbClr val="5E5F64"/>
                </a:solidFill>
                <a:latin typeface="Helvetica Neue"/>
                <a:ea typeface="Helvetica Neue"/>
                <a:cs typeface="Helvetica Neue"/>
              </a:rPr>
              <a:t>如何贡献代码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10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5E5F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  <a:endParaRPr sz="1800" b="0" i="0" u="none" strike="noStrike" cap="none" dirty="0">
              <a:solidFill>
                <a:srgbClr val="5E5F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66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ja-JP" altLang="en-US"/>
              <a:t>主要特性</a:t>
            </a:r>
            <a:endParaRPr lang="en-US" sz="3200" b="0" i="0" u="none" strike="noStrike" cap="none" dirty="0">
              <a:latin typeface="Arial"/>
              <a:ea typeface="Arial"/>
              <a:cs typeface="Arial"/>
            </a:endParaRP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ja-JP" altLang="en-US"/>
              <a:t>管理区块链的生命周期</a:t>
            </a:r>
            <a:endParaRPr lang="en-US" sz="2400" b="0" i="0" u="none" strike="noStrike" cap="none" dirty="0">
              <a:latin typeface="Arial"/>
              <a:ea typeface="Arial"/>
              <a:cs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创建</a:t>
            </a:r>
            <a:endParaRPr/>
          </a:p>
          <a:p>
            <a:pPr marL="3429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 dirty="0" err="1"/>
              <a:t>配置</a:t>
            </a:r>
            <a:endParaRPr sz="1800" b="0" i="0" u="none" strike="noStrike" cap="none" dirty="0" err="1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使用</a:t>
            </a:r>
            <a:endParaRPr lang="en-US"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健康检查</a:t>
            </a:r>
            <a:endParaRPr lang="en-US" sz="1800" b="0" i="0" u="none" strike="noStrike" cap="none" dirty="0">
              <a:latin typeface="Arial"/>
              <a:ea typeface="Arial"/>
              <a:cs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删除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br>
              <a:rPr lang="en-US" sz="2400" b="0" i="0" u="none" strike="noStrike" cap="none" dirty="0">
                <a:latin typeface="Arial"/>
                <a:ea typeface="Arial"/>
                <a:cs typeface="Arial"/>
              </a:rPr>
            </a:b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4"/>
          <p:cNvGrpSpPr/>
          <p:nvPr/>
        </p:nvGrpSpPr>
        <p:grpSpPr>
          <a:xfrm>
            <a:off x="6547071" y="2188672"/>
            <a:ext cx="2149279" cy="2074772"/>
            <a:chOff x="279836" y="277"/>
            <a:chExt cx="2149279" cy="2074772"/>
          </a:xfrm>
        </p:grpSpPr>
        <p:sp>
          <p:nvSpPr>
            <p:cNvPr id="112" name="Google Shape;112;p14"/>
            <p:cNvSpPr/>
            <p:nvPr/>
          </p:nvSpPr>
          <p:spPr>
            <a:xfrm>
              <a:off x="1040988" y="277"/>
              <a:ext cx="626974" cy="626974"/>
            </a:xfrm>
            <a:prstGeom prst="ellipse">
              <a:avLst/>
            </a:prstGeom>
            <a:gradFill>
              <a:gsLst>
                <a:gs pos="0">
                  <a:srgbClr val="0B639A"/>
                </a:gs>
                <a:gs pos="100000">
                  <a:srgbClr val="A2C1E8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1132806" y="92095"/>
              <a:ext cx="443338" cy="44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 rot="2160000">
              <a:off x="1648070" y="481699"/>
              <a:ext cx="166347" cy="211603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0B639A"/>
                </a:gs>
                <a:gs pos="100000">
                  <a:srgbClr val="A2C1E8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 txBox="1"/>
            <p:nvPr/>
          </p:nvSpPr>
          <p:spPr>
            <a:xfrm rot="2160000">
              <a:off x="1652835" y="509354"/>
              <a:ext cx="116443" cy="126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802141" y="553286"/>
              <a:ext cx="626974" cy="626974"/>
            </a:xfrm>
            <a:prstGeom prst="ellipse">
              <a:avLst/>
            </a:prstGeom>
            <a:gradFill>
              <a:gsLst>
                <a:gs pos="0">
                  <a:srgbClr val="0374B4"/>
                </a:gs>
                <a:gs pos="100000">
                  <a:srgbClr val="99C3F7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1893959" y="645104"/>
              <a:ext cx="443338" cy="44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Health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 rot="6480000">
              <a:off x="1888542" y="1203889"/>
              <a:ext cx="166347" cy="211603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0374B4"/>
                </a:gs>
                <a:gs pos="100000">
                  <a:srgbClr val="99C3F7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 txBox="1"/>
            <p:nvPr/>
          </p:nvSpPr>
          <p:spPr>
            <a:xfrm rot="-4320000">
              <a:off x="1921205" y="1222479"/>
              <a:ext cx="116443" cy="126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511407" y="1448075"/>
              <a:ext cx="626974" cy="626974"/>
            </a:xfrm>
            <a:prstGeom prst="ellipse">
              <a:avLst/>
            </a:prstGeom>
            <a:gradFill>
              <a:gsLst>
                <a:gs pos="0">
                  <a:srgbClr val="0089D2"/>
                </a:gs>
                <a:gs pos="100000">
                  <a:srgbClr val="8BCA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1603225" y="1539893"/>
              <a:ext cx="443338" cy="44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Delete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 rot="10800000">
              <a:off x="1276010" y="1655760"/>
              <a:ext cx="166347" cy="211603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0089D2"/>
                </a:gs>
                <a:gs pos="100000">
                  <a:srgbClr val="8BCA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1325914" y="1698081"/>
              <a:ext cx="116443" cy="126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570570" y="1448075"/>
              <a:ext cx="626974" cy="626974"/>
            </a:xfrm>
            <a:prstGeom prst="ellipse">
              <a:avLst/>
            </a:prstGeom>
            <a:gradFill>
              <a:gsLst>
                <a:gs pos="0">
                  <a:srgbClr val="00A3F2"/>
                </a:gs>
                <a:gs pos="100000">
                  <a:srgbClr val="7CD4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662388" y="1539893"/>
              <a:ext cx="443338" cy="44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Create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 rot="-6480000">
              <a:off x="656971" y="1212844"/>
              <a:ext cx="166347" cy="211603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00A3F2"/>
                </a:gs>
                <a:gs pos="100000">
                  <a:srgbClr val="7CD4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 rot="4320000">
              <a:off x="689634" y="1278896"/>
              <a:ext cx="116443" cy="126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79836" y="553286"/>
              <a:ext cx="626974" cy="626974"/>
            </a:xfrm>
            <a:prstGeom prst="ellipse">
              <a:avLst/>
            </a:prstGeom>
            <a:gradFill>
              <a:gsLst>
                <a:gs pos="0">
                  <a:srgbClr val="00BEFF"/>
                </a:gs>
                <a:gs pos="100000">
                  <a:srgbClr val="6DE1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 txBox="1"/>
            <p:nvPr/>
          </p:nvSpPr>
          <p:spPr>
            <a:xfrm>
              <a:off x="371654" y="645104"/>
              <a:ext cx="443338" cy="443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Config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 rot="-2160000">
              <a:off x="886917" y="487234"/>
              <a:ext cx="166347" cy="211603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00BEFF"/>
                </a:gs>
                <a:gs pos="100000">
                  <a:srgbClr val="6DE1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 txBox="1"/>
            <p:nvPr/>
          </p:nvSpPr>
          <p:spPr>
            <a:xfrm rot="-2160000">
              <a:off x="891682" y="544221"/>
              <a:ext cx="116443" cy="126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" name="Google Shape;132;p14" descr="A screenshot of a social media post&#10;&#10;Description generated with very high confidence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564964" y="1831424"/>
            <a:ext cx="3861554" cy="258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ja-JP" altLang="en-US"/>
              <a:t>主要特性</a:t>
            </a:r>
            <a:endParaRPr lang="en-US" sz="32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8" name="Google Shape;138;p15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ja-JP" altLang="en-US"/>
              <a:t>支持各种基础设施作为资源池</a:t>
            </a:r>
            <a:endParaRPr lang="en-US" sz="2400" b="0" i="0" u="none" strike="noStrike" cap="none" dirty="0">
              <a:latin typeface="Arial"/>
              <a:ea typeface="Arial"/>
              <a:cs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服务器和虚机</a:t>
            </a: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(vSphere)</a:t>
            </a:r>
            <a:endParaRPr dirty="0"/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Docker Host </a:t>
            </a:r>
            <a:r>
              <a:rPr lang="ja-JP" altLang="en-US" sz="1800"/>
              <a:t>和</a:t>
            </a: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Swarm</a:t>
            </a:r>
            <a:endParaRPr dirty="0"/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Kubernetes (</a:t>
            </a:r>
            <a:r>
              <a:rPr lang="ja-JP" altLang="en-US" sz="1800"/>
              <a:t>开发中，已支持部署</a:t>
            </a:r>
            <a:r>
              <a:rPr lang="en-US" sz="1800" dirty="0"/>
              <a:t>)</a:t>
            </a:r>
            <a:endParaRPr dirty="0"/>
          </a:p>
          <a:p>
            <a:pPr marL="285750" marR="0" lvl="0" indent="-2857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ja-JP" altLang="en-US" sz="1800"/>
              <a:t>未来更多支持</a:t>
            </a: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…</a:t>
            </a:r>
            <a:br>
              <a:rPr lang="en-US" sz="1800" b="0" i="0" u="none" strike="noStrike" cap="none" dirty="0">
                <a:latin typeface="Arial"/>
                <a:ea typeface="Arial"/>
                <a:cs typeface="Arial"/>
              </a:rPr>
            </a:b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661" y="2119046"/>
            <a:ext cx="1379564" cy="112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257" y="3518302"/>
            <a:ext cx="1032301" cy="91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3067" y="2135969"/>
            <a:ext cx="1218757" cy="110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3067" y="3565030"/>
            <a:ext cx="1357429" cy="821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Hyperledger">
      <a:dk1>
        <a:srgbClr val="FFFFFF"/>
      </a:dk1>
      <a:lt1>
        <a:srgbClr val="595959"/>
      </a:lt1>
      <a:dk2>
        <a:srgbClr val="FFFFFF"/>
      </a:dk2>
      <a:lt2>
        <a:srgbClr val="595959"/>
      </a:lt2>
      <a:accent1>
        <a:srgbClr val="00AFEF"/>
      </a:accent1>
      <a:accent2>
        <a:srgbClr val="3393D3"/>
      </a:accent2>
      <a:accent3>
        <a:srgbClr val="008EE3"/>
      </a:accent3>
      <a:accent4>
        <a:srgbClr val="1F608A"/>
      </a:accent4>
      <a:accent5>
        <a:srgbClr val="00B0F0"/>
      </a:accent5>
      <a:accent6>
        <a:srgbClr val="404145"/>
      </a:accent6>
      <a:hlink>
        <a:srgbClr val="00B0F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24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simple-light-2</vt:lpstr>
      <vt:lpstr>Hyperledger Cello</vt:lpstr>
      <vt:lpstr>自我介绍</vt:lpstr>
      <vt:lpstr>主要内容</vt:lpstr>
      <vt:lpstr>什么是cello</vt:lpstr>
      <vt:lpstr>什么是cello</vt:lpstr>
      <vt:lpstr>什么是cello</vt:lpstr>
      <vt:lpstr>主要内容</vt:lpstr>
      <vt:lpstr>主要特性</vt:lpstr>
      <vt:lpstr>主要特性</vt:lpstr>
      <vt:lpstr>主要特性</vt:lpstr>
      <vt:lpstr>主要内容</vt:lpstr>
      <vt:lpstr>架构设计</vt:lpstr>
      <vt:lpstr>架构设计</vt:lpstr>
      <vt:lpstr>架构设计</vt:lpstr>
      <vt:lpstr>Architecture and Design</vt:lpstr>
      <vt:lpstr>Architecture and Design</vt:lpstr>
      <vt:lpstr>主要内容</vt:lpstr>
      <vt:lpstr>Roadmap</vt:lpstr>
      <vt:lpstr>主要内容</vt:lpstr>
      <vt:lpstr>主要内容</vt:lpstr>
      <vt:lpstr>如何贡献代码</vt:lpstr>
      <vt:lpstr>如何贡献代码</vt:lpstr>
      <vt:lpstr>如何贡献代码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Hyperledger Cello</dc:title>
  <cp:revision>309</cp:revision>
  <dcterms:modified xsi:type="dcterms:W3CDTF">2018-09-07T08:00:58Z</dcterms:modified>
</cp:coreProperties>
</file>